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383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387" r:id="rId15"/>
    <p:sldId id="386" r:id="rId16"/>
    <p:sldId id="267" r:id="rId17"/>
    <p:sldId id="268" r:id="rId18"/>
    <p:sldId id="320" r:id="rId19"/>
    <p:sldId id="269" r:id="rId20"/>
    <p:sldId id="270" r:id="rId21"/>
    <p:sldId id="384" r:id="rId22"/>
    <p:sldId id="385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21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89" r:id="rId80"/>
    <p:sldId id="390" r:id="rId81"/>
    <p:sldId id="392" r:id="rId82"/>
    <p:sldId id="393" r:id="rId83"/>
    <p:sldId id="403" r:id="rId84"/>
    <p:sldId id="391" r:id="rId85"/>
    <p:sldId id="404" r:id="rId86"/>
    <p:sldId id="405" r:id="rId87"/>
    <p:sldId id="388" r:id="rId88"/>
    <p:sldId id="264" r:id="rId89"/>
    <p:sldId id="416" r:id="rId90"/>
    <p:sldId id="406" r:id="rId91"/>
    <p:sldId id="407" r:id="rId92"/>
    <p:sldId id="408" r:id="rId93"/>
    <p:sldId id="409" r:id="rId94"/>
    <p:sldId id="410" r:id="rId95"/>
    <p:sldId id="411" r:id="rId96"/>
    <p:sldId id="271" r:id="rId97"/>
    <p:sldId id="412" r:id="rId98"/>
    <p:sldId id="413" r:id="rId99"/>
    <p:sldId id="414" r:id="rId100"/>
    <p:sldId id="415" r:id="rId101"/>
    <p:sldId id="460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2031"/>
    <a:srgbClr val="881421"/>
    <a:srgbClr val="C94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12DE60-CEBC-4AE3-B6FF-37A7870A44D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C515FF6-26F6-4641-AE27-5CE1F71C3C43}">
      <dgm:prSet/>
      <dgm:spPr/>
      <dgm:t>
        <a:bodyPr/>
        <a:lstStyle/>
        <a:p>
          <a:pPr>
            <a:defRPr cap="all"/>
          </a:pPr>
          <a:r>
            <a:rPr lang="en-US" dirty="0"/>
            <a:t>ERD Mapping to tables</a:t>
          </a:r>
        </a:p>
      </dgm:t>
    </dgm:pt>
    <dgm:pt modelId="{D7080BEF-B18B-4802-A9D5-D5D83A6A140A}" type="parTrans" cxnId="{CA1F91E3-7A93-4C30-A020-7A90AAC56D3E}">
      <dgm:prSet/>
      <dgm:spPr/>
      <dgm:t>
        <a:bodyPr/>
        <a:lstStyle/>
        <a:p>
          <a:endParaRPr lang="en-US"/>
        </a:p>
      </dgm:t>
    </dgm:pt>
    <dgm:pt modelId="{D7471190-5365-4B26-99EB-B60209DC533C}" type="sibTrans" cxnId="{CA1F91E3-7A93-4C30-A020-7A90AAC56D3E}">
      <dgm:prSet/>
      <dgm:spPr/>
      <dgm:t>
        <a:bodyPr/>
        <a:lstStyle/>
        <a:p>
          <a:endParaRPr lang="en-US"/>
        </a:p>
      </dgm:t>
    </dgm:pt>
    <dgm:pt modelId="{9325D337-FF56-4CDB-AAA0-11DB4C77E472}">
      <dgm:prSet/>
      <dgm:spPr/>
      <dgm:t>
        <a:bodyPr/>
        <a:lstStyle/>
        <a:p>
          <a:pPr>
            <a:defRPr cap="all"/>
          </a:pPr>
          <a:r>
            <a:rPr lang="en-US" dirty="0"/>
            <a:t> create tables in MS access</a:t>
          </a:r>
        </a:p>
      </dgm:t>
    </dgm:pt>
    <dgm:pt modelId="{22281A36-7358-41A5-A754-1899736C8145}" type="parTrans" cxnId="{6E002BD0-119F-4F42-BDB4-B635BC1B25ED}">
      <dgm:prSet/>
      <dgm:spPr/>
      <dgm:t>
        <a:bodyPr/>
        <a:lstStyle/>
        <a:p>
          <a:endParaRPr lang="en-US"/>
        </a:p>
      </dgm:t>
    </dgm:pt>
    <dgm:pt modelId="{1EFE8F4B-5F63-4AF0-931C-59AA24AF4A50}" type="sibTrans" cxnId="{6E002BD0-119F-4F42-BDB4-B635BC1B25ED}">
      <dgm:prSet/>
      <dgm:spPr/>
      <dgm:t>
        <a:bodyPr/>
        <a:lstStyle/>
        <a:p>
          <a:endParaRPr lang="en-US"/>
        </a:p>
      </dgm:t>
    </dgm:pt>
    <dgm:pt modelId="{3F6E6E05-B438-4A90-B4F8-DA5BC8E21299}">
      <dgm:prSet/>
      <dgm:spPr/>
      <dgm:t>
        <a:bodyPr/>
        <a:lstStyle/>
        <a:p>
          <a:pPr>
            <a:defRPr cap="all"/>
          </a:pPr>
          <a:r>
            <a:rPr lang="en-US" dirty="0"/>
            <a:t>Database Constraints</a:t>
          </a:r>
        </a:p>
      </dgm:t>
    </dgm:pt>
    <dgm:pt modelId="{4B475C36-85CB-4769-91E7-D5EA0F5921CE}" type="parTrans" cxnId="{92459041-3BCC-43DB-A356-C74D7CC1C5A3}">
      <dgm:prSet/>
      <dgm:spPr/>
      <dgm:t>
        <a:bodyPr/>
        <a:lstStyle/>
        <a:p>
          <a:endParaRPr lang="en-US"/>
        </a:p>
      </dgm:t>
    </dgm:pt>
    <dgm:pt modelId="{E4EE85E7-C293-4413-BF55-AA110860A005}" type="sibTrans" cxnId="{92459041-3BCC-43DB-A356-C74D7CC1C5A3}">
      <dgm:prSet/>
      <dgm:spPr/>
      <dgm:t>
        <a:bodyPr/>
        <a:lstStyle/>
        <a:p>
          <a:endParaRPr lang="en-US"/>
        </a:p>
      </dgm:t>
    </dgm:pt>
    <dgm:pt modelId="{C32B0242-A19F-407C-8A61-69A7D5AAFB9E}" type="pres">
      <dgm:prSet presAssocID="{2912DE60-CEBC-4AE3-B6FF-37A7870A44DF}" presName="linear" presStyleCnt="0">
        <dgm:presLayoutVars>
          <dgm:dir/>
          <dgm:animLvl val="lvl"/>
          <dgm:resizeHandles val="exact"/>
        </dgm:presLayoutVars>
      </dgm:prSet>
      <dgm:spPr/>
    </dgm:pt>
    <dgm:pt modelId="{4FE139D7-BA19-43B2-A34F-057E05B3E7BE}" type="pres">
      <dgm:prSet presAssocID="{FC515FF6-26F6-4641-AE27-5CE1F71C3C43}" presName="parentLin" presStyleCnt="0"/>
      <dgm:spPr/>
    </dgm:pt>
    <dgm:pt modelId="{35006B7A-83DC-473C-BEB7-2AE633005BD1}" type="pres">
      <dgm:prSet presAssocID="{FC515FF6-26F6-4641-AE27-5CE1F71C3C43}" presName="parentLeftMargin" presStyleLbl="node1" presStyleIdx="0" presStyleCnt="3"/>
      <dgm:spPr/>
    </dgm:pt>
    <dgm:pt modelId="{E958BBF8-7D27-4D46-A828-4DC275069E4B}" type="pres">
      <dgm:prSet presAssocID="{FC515FF6-26F6-4641-AE27-5CE1F71C3C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61426E-C993-4B45-9C38-6A825C062C80}" type="pres">
      <dgm:prSet presAssocID="{FC515FF6-26F6-4641-AE27-5CE1F71C3C43}" presName="negativeSpace" presStyleCnt="0"/>
      <dgm:spPr/>
    </dgm:pt>
    <dgm:pt modelId="{CE6DBAF6-1420-4785-B291-51B1768C0A6C}" type="pres">
      <dgm:prSet presAssocID="{FC515FF6-26F6-4641-AE27-5CE1F71C3C43}" presName="childText" presStyleLbl="conFgAcc1" presStyleIdx="0" presStyleCnt="3">
        <dgm:presLayoutVars>
          <dgm:bulletEnabled val="1"/>
        </dgm:presLayoutVars>
      </dgm:prSet>
      <dgm:spPr/>
    </dgm:pt>
    <dgm:pt modelId="{66CD606B-7AA9-4E25-B0A4-70C900E7E2C5}" type="pres">
      <dgm:prSet presAssocID="{D7471190-5365-4B26-99EB-B60209DC533C}" presName="spaceBetweenRectangles" presStyleCnt="0"/>
      <dgm:spPr/>
    </dgm:pt>
    <dgm:pt modelId="{E7BE1F91-C323-4781-8DE0-6C0CD10A11D8}" type="pres">
      <dgm:prSet presAssocID="{9325D337-FF56-4CDB-AAA0-11DB4C77E472}" presName="parentLin" presStyleCnt="0"/>
      <dgm:spPr/>
    </dgm:pt>
    <dgm:pt modelId="{35AA85EC-C16E-49C2-A78D-24A2D92E7F46}" type="pres">
      <dgm:prSet presAssocID="{9325D337-FF56-4CDB-AAA0-11DB4C77E472}" presName="parentLeftMargin" presStyleLbl="node1" presStyleIdx="0" presStyleCnt="3"/>
      <dgm:spPr/>
    </dgm:pt>
    <dgm:pt modelId="{13B6BFB5-91FD-4DA1-AEB1-64F6C9BC99C7}" type="pres">
      <dgm:prSet presAssocID="{9325D337-FF56-4CDB-AAA0-11DB4C77E47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D31EF1-0FF4-4506-9FD4-0650EB825DF1}" type="pres">
      <dgm:prSet presAssocID="{9325D337-FF56-4CDB-AAA0-11DB4C77E472}" presName="negativeSpace" presStyleCnt="0"/>
      <dgm:spPr/>
    </dgm:pt>
    <dgm:pt modelId="{4EB7CB40-A11A-46AF-9A4F-7242C99EF135}" type="pres">
      <dgm:prSet presAssocID="{9325D337-FF56-4CDB-AAA0-11DB4C77E472}" presName="childText" presStyleLbl="conFgAcc1" presStyleIdx="1" presStyleCnt="3">
        <dgm:presLayoutVars>
          <dgm:bulletEnabled val="1"/>
        </dgm:presLayoutVars>
      </dgm:prSet>
      <dgm:spPr/>
    </dgm:pt>
    <dgm:pt modelId="{6D5DA8A2-1963-4009-8A60-9E822F928F67}" type="pres">
      <dgm:prSet presAssocID="{1EFE8F4B-5F63-4AF0-931C-59AA24AF4A50}" presName="spaceBetweenRectangles" presStyleCnt="0"/>
      <dgm:spPr/>
    </dgm:pt>
    <dgm:pt modelId="{FA0A9D74-082D-42A9-B2FC-FCA72D3F5EC5}" type="pres">
      <dgm:prSet presAssocID="{3F6E6E05-B438-4A90-B4F8-DA5BC8E21299}" presName="parentLin" presStyleCnt="0"/>
      <dgm:spPr/>
    </dgm:pt>
    <dgm:pt modelId="{135906D7-A12B-424B-8688-4E7CDD434AF5}" type="pres">
      <dgm:prSet presAssocID="{3F6E6E05-B438-4A90-B4F8-DA5BC8E21299}" presName="parentLeftMargin" presStyleLbl="node1" presStyleIdx="1" presStyleCnt="3"/>
      <dgm:spPr/>
    </dgm:pt>
    <dgm:pt modelId="{FB45C8CB-B83A-4539-ABD1-3F9B24ADE945}" type="pres">
      <dgm:prSet presAssocID="{3F6E6E05-B438-4A90-B4F8-DA5BC8E212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3ADEB47-24E0-4530-88FB-A11837553446}" type="pres">
      <dgm:prSet presAssocID="{3F6E6E05-B438-4A90-B4F8-DA5BC8E21299}" presName="negativeSpace" presStyleCnt="0"/>
      <dgm:spPr/>
    </dgm:pt>
    <dgm:pt modelId="{7151F538-A685-4BA8-8F6C-9CAA342FCA1B}" type="pres">
      <dgm:prSet presAssocID="{3F6E6E05-B438-4A90-B4F8-DA5BC8E2129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CE68C09-1DC3-491E-8C96-999DFD564F83}" type="presOf" srcId="{2912DE60-CEBC-4AE3-B6FF-37A7870A44DF}" destId="{C32B0242-A19F-407C-8A61-69A7D5AAFB9E}" srcOrd="0" destOrd="0" presId="urn:microsoft.com/office/officeart/2005/8/layout/list1"/>
    <dgm:cxn modelId="{8962D609-41D0-4984-96C8-CB4A935BA341}" type="presOf" srcId="{9325D337-FF56-4CDB-AAA0-11DB4C77E472}" destId="{35AA85EC-C16E-49C2-A78D-24A2D92E7F46}" srcOrd="0" destOrd="0" presId="urn:microsoft.com/office/officeart/2005/8/layout/list1"/>
    <dgm:cxn modelId="{F140400F-48F9-47C2-A40B-5B3DFB371CC1}" type="presOf" srcId="{3F6E6E05-B438-4A90-B4F8-DA5BC8E21299}" destId="{135906D7-A12B-424B-8688-4E7CDD434AF5}" srcOrd="0" destOrd="0" presId="urn:microsoft.com/office/officeart/2005/8/layout/list1"/>
    <dgm:cxn modelId="{F2E08E34-F751-4522-B1F2-84EBF1CDD116}" type="presOf" srcId="{FC515FF6-26F6-4641-AE27-5CE1F71C3C43}" destId="{35006B7A-83DC-473C-BEB7-2AE633005BD1}" srcOrd="0" destOrd="0" presId="urn:microsoft.com/office/officeart/2005/8/layout/list1"/>
    <dgm:cxn modelId="{117B6740-CE8C-4FC5-97AD-87E72E0B29FD}" type="presOf" srcId="{9325D337-FF56-4CDB-AAA0-11DB4C77E472}" destId="{13B6BFB5-91FD-4DA1-AEB1-64F6C9BC99C7}" srcOrd="1" destOrd="0" presId="urn:microsoft.com/office/officeart/2005/8/layout/list1"/>
    <dgm:cxn modelId="{92459041-3BCC-43DB-A356-C74D7CC1C5A3}" srcId="{2912DE60-CEBC-4AE3-B6FF-37A7870A44DF}" destId="{3F6E6E05-B438-4A90-B4F8-DA5BC8E21299}" srcOrd="2" destOrd="0" parTransId="{4B475C36-85CB-4769-91E7-D5EA0F5921CE}" sibTransId="{E4EE85E7-C293-4413-BF55-AA110860A005}"/>
    <dgm:cxn modelId="{55FADD43-F445-49E6-A576-E5D06DB353E2}" type="presOf" srcId="{FC515FF6-26F6-4641-AE27-5CE1F71C3C43}" destId="{E958BBF8-7D27-4D46-A828-4DC275069E4B}" srcOrd="1" destOrd="0" presId="urn:microsoft.com/office/officeart/2005/8/layout/list1"/>
    <dgm:cxn modelId="{19BE5E87-7617-4CFF-B395-C1627708EB67}" type="presOf" srcId="{3F6E6E05-B438-4A90-B4F8-DA5BC8E21299}" destId="{FB45C8CB-B83A-4539-ABD1-3F9B24ADE945}" srcOrd="1" destOrd="0" presId="urn:microsoft.com/office/officeart/2005/8/layout/list1"/>
    <dgm:cxn modelId="{6E002BD0-119F-4F42-BDB4-B635BC1B25ED}" srcId="{2912DE60-CEBC-4AE3-B6FF-37A7870A44DF}" destId="{9325D337-FF56-4CDB-AAA0-11DB4C77E472}" srcOrd="1" destOrd="0" parTransId="{22281A36-7358-41A5-A754-1899736C8145}" sibTransId="{1EFE8F4B-5F63-4AF0-931C-59AA24AF4A50}"/>
    <dgm:cxn modelId="{CA1F91E3-7A93-4C30-A020-7A90AAC56D3E}" srcId="{2912DE60-CEBC-4AE3-B6FF-37A7870A44DF}" destId="{FC515FF6-26F6-4641-AE27-5CE1F71C3C43}" srcOrd="0" destOrd="0" parTransId="{D7080BEF-B18B-4802-A9D5-D5D83A6A140A}" sibTransId="{D7471190-5365-4B26-99EB-B60209DC533C}"/>
    <dgm:cxn modelId="{1B7E896A-6EF2-4B91-9E16-0BB06CA77E0D}" type="presParOf" srcId="{C32B0242-A19F-407C-8A61-69A7D5AAFB9E}" destId="{4FE139D7-BA19-43B2-A34F-057E05B3E7BE}" srcOrd="0" destOrd="0" presId="urn:microsoft.com/office/officeart/2005/8/layout/list1"/>
    <dgm:cxn modelId="{C792451E-7D7A-4B16-965A-89DEBEBF7177}" type="presParOf" srcId="{4FE139D7-BA19-43B2-A34F-057E05B3E7BE}" destId="{35006B7A-83DC-473C-BEB7-2AE633005BD1}" srcOrd="0" destOrd="0" presId="urn:microsoft.com/office/officeart/2005/8/layout/list1"/>
    <dgm:cxn modelId="{F4938068-0C9C-407C-9F72-7835D018F8B1}" type="presParOf" srcId="{4FE139D7-BA19-43B2-A34F-057E05B3E7BE}" destId="{E958BBF8-7D27-4D46-A828-4DC275069E4B}" srcOrd="1" destOrd="0" presId="urn:microsoft.com/office/officeart/2005/8/layout/list1"/>
    <dgm:cxn modelId="{6169350A-411D-4D27-9661-C69B1ACA0D85}" type="presParOf" srcId="{C32B0242-A19F-407C-8A61-69A7D5AAFB9E}" destId="{9A61426E-C993-4B45-9C38-6A825C062C80}" srcOrd="1" destOrd="0" presId="urn:microsoft.com/office/officeart/2005/8/layout/list1"/>
    <dgm:cxn modelId="{8656C3B9-5AD3-44F5-B3F9-DC691573B541}" type="presParOf" srcId="{C32B0242-A19F-407C-8A61-69A7D5AAFB9E}" destId="{CE6DBAF6-1420-4785-B291-51B1768C0A6C}" srcOrd="2" destOrd="0" presId="urn:microsoft.com/office/officeart/2005/8/layout/list1"/>
    <dgm:cxn modelId="{88E91DFA-C786-43B5-AF06-83DD176AD4A9}" type="presParOf" srcId="{C32B0242-A19F-407C-8A61-69A7D5AAFB9E}" destId="{66CD606B-7AA9-4E25-B0A4-70C900E7E2C5}" srcOrd="3" destOrd="0" presId="urn:microsoft.com/office/officeart/2005/8/layout/list1"/>
    <dgm:cxn modelId="{0BB46A9D-9673-4198-BDB9-33BC06885D6B}" type="presParOf" srcId="{C32B0242-A19F-407C-8A61-69A7D5AAFB9E}" destId="{E7BE1F91-C323-4781-8DE0-6C0CD10A11D8}" srcOrd="4" destOrd="0" presId="urn:microsoft.com/office/officeart/2005/8/layout/list1"/>
    <dgm:cxn modelId="{968B1E7D-0BCC-440A-9DF8-55872F742D55}" type="presParOf" srcId="{E7BE1F91-C323-4781-8DE0-6C0CD10A11D8}" destId="{35AA85EC-C16E-49C2-A78D-24A2D92E7F46}" srcOrd="0" destOrd="0" presId="urn:microsoft.com/office/officeart/2005/8/layout/list1"/>
    <dgm:cxn modelId="{F4AA39E5-9763-4E28-B089-5B2B03DA7CB6}" type="presParOf" srcId="{E7BE1F91-C323-4781-8DE0-6C0CD10A11D8}" destId="{13B6BFB5-91FD-4DA1-AEB1-64F6C9BC99C7}" srcOrd="1" destOrd="0" presId="urn:microsoft.com/office/officeart/2005/8/layout/list1"/>
    <dgm:cxn modelId="{5F740869-B1F2-4266-AFDC-17770AE4A143}" type="presParOf" srcId="{C32B0242-A19F-407C-8A61-69A7D5AAFB9E}" destId="{6FD31EF1-0FF4-4506-9FD4-0650EB825DF1}" srcOrd="5" destOrd="0" presId="urn:microsoft.com/office/officeart/2005/8/layout/list1"/>
    <dgm:cxn modelId="{39AF6BEC-2049-49B7-89FC-392C6145CC3E}" type="presParOf" srcId="{C32B0242-A19F-407C-8A61-69A7D5AAFB9E}" destId="{4EB7CB40-A11A-46AF-9A4F-7242C99EF135}" srcOrd="6" destOrd="0" presId="urn:microsoft.com/office/officeart/2005/8/layout/list1"/>
    <dgm:cxn modelId="{6C057C45-6A30-4C68-8A50-F3BB8EDD4812}" type="presParOf" srcId="{C32B0242-A19F-407C-8A61-69A7D5AAFB9E}" destId="{6D5DA8A2-1963-4009-8A60-9E822F928F67}" srcOrd="7" destOrd="0" presId="urn:microsoft.com/office/officeart/2005/8/layout/list1"/>
    <dgm:cxn modelId="{42E80365-AB29-45D5-A35A-02EDF771FF1D}" type="presParOf" srcId="{C32B0242-A19F-407C-8A61-69A7D5AAFB9E}" destId="{FA0A9D74-082D-42A9-B2FC-FCA72D3F5EC5}" srcOrd="8" destOrd="0" presId="urn:microsoft.com/office/officeart/2005/8/layout/list1"/>
    <dgm:cxn modelId="{03777C77-15AB-4FB5-9F42-E79D6F189AFD}" type="presParOf" srcId="{FA0A9D74-082D-42A9-B2FC-FCA72D3F5EC5}" destId="{135906D7-A12B-424B-8688-4E7CDD434AF5}" srcOrd="0" destOrd="0" presId="urn:microsoft.com/office/officeart/2005/8/layout/list1"/>
    <dgm:cxn modelId="{F68C02DA-A4FB-4AEF-BAFF-AB341E476A0D}" type="presParOf" srcId="{FA0A9D74-082D-42A9-B2FC-FCA72D3F5EC5}" destId="{FB45C8CB-B83A-4539-ABD1-3F9B24ADE945}" srcOrd="1" destOrd="0" presId="urn:microsoft.com/office/officeart/2005/8/layout/list1"/>
    <dgm:cxn modelId="{0F3E91E5-2003-47BB-ABD7-3DE526F1CFA5}" type="presParOf" srcId="{C32B0242-A19F-407C-8A61-69A7D5AAFB9E}" destId="{B3ADEB47-24E0-4530-88FB-A11837553446}" srcOrd="9" destOrd="0" presId="urn:microsoft.com/office/officeart/2005/8/layout/list1"/>
    <dgm:cxn modelId="{F29DB8F7-B194-4B0A-9F29-89A401045CB4}" type="presParOf" srcId="{C32B0242-A19F-407C-8A61-69A7D5AAFB9E}" destId="{7151F538-A685-4BA8-8F6C-9CAA342FCA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DBAF6-1420-4785-B291-51B1768C0A6C}">
      <dsp:nvSpPr>
        <dsp:cNvPr id="0" name=""/>
        <dsp:cNvSpPr/>
      </dsp:nvSpPr>
      <dsp:spPr>
        <a:xfrm>
          <a:off x="0" y="1351830"/>
          <a:ext cx="690051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8BBF8-7D27-4D46-A828-4DC275069E4B}">
      <dsp:nvSpPr>
        <dsp:cNvPr id="0" name=""/>
        <dsp:cNvSpPr/>
      </dsp:nvSpPr>
      <dsp:spPr>
        <a:xfrm>
          <a:off x="345025" y="938550"/>
          <a:ext cx="4830358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ERD Mapping to tables</a:t>
          </a:r>
        </a:p>
      </dsp:txBody>
      <dsp:txXfrm>
        <a:off x="385374" y="978899"/>
        <a:ext cx="4749660" cy="745862"/>
      </dsp:txXfrm>
    </dsp:sp>
    <dsp:sp modelId="{4EB7CB40-A11A-46AF-9A4F-7242C99EF135}">
      <dsp:nvSpPr>
        <dsp:cNvPr id="0" name=""/>
        <dsp:cNvSpPr/>
      </dsp:nvSpPr>
      <dsp:spPr>
        <a:xfrm>
          <a:off x="0" y="2621910"/>
          <a:ext cx="690051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6BFB5-91FD-4DA1-AEB1-64F6C9BC99C7}">
      <dsp:nvSpPr>
        <dsp:cNvPr id="0" name=""/>
        <dsp:cNvSpPr/>
      </dsp:nvSpPr>
      <dsp:spPr>
        <a:xfrm>
          <a:off x="345025" y="2208630"/>
          <a:ext cx="4830358" cy="8265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 create tables in MS access</a:t>
          </a:r>
        </a:p>
      </dsp:txBody>
      <dsp:txXfrm>
        <a:off x="385374" y="2248979"/>
        <a:ext cx="4749660" cy="745862"/>
      </dsp:txXfrm>
    </dsp:sp>
    <dsp:sp modelId="{7151F538-A685-4BA8-8F6C-9CAA342FCA1B}">
      <dsp:nvSpPr>
        <dsp:cNvPr id="0" name=""/>
        <dsp:cNvSpPr/>
      </dsp:nvSpPr>
      <dsp:spPr>
        <a:xfrm>
          <a:off x="0" y="3891990"/>
          <a:ext cx="690051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C8CB-B83A-4539-ABD1-3F9B24ADE945}">
      <dsp:nvSpPr>
        <dsp:cNvPr id="0" name=""/>
        <dsp:cNvSpPr/>
      </dsp:nvSpPr>
      <dsp:spPr>
        <a:xfrm>
          <a:off x="345025" y="3478710"/>
          <a:ext cx="4830358" cy="826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Database Constraints</a:t>
          </a:r>
        </a:p>
      </dsp:txBody>
      <dsp:txXfrm>
        <a:off x="385374" y="3519059"/>
        <a:ext cx="4749660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D41F-4221-062B-B5C5-584E82281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C21E4-2009-9AF5-91F1-BA167997A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BA3F-E9CB-E3CE-2F4E-0F0E30D9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52A1-655A-C8F6-B9CB-032E975B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D6CE-AFEC-BD7D-AD90-28CC5AD9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9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2FC1-F93D-B733-714F-EEE48BF8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40127-20AD-9432-CB99-223E8240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13C3F-107D-B457-1A68-24111883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6D996-54D3-F598-B285-FA601425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757C-CD3E-3703-29B4-EC02752D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0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1F99C-6D3F-3AE2-B00F-7AEDFB964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143DD-38EE-D7A4-1FA3-BBC9E8541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C510-87AB-A3EB-45C8-14445573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3F85F-3624-5B59-F135-88572B89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B8F7-B957-9EA2-8492-F95993CA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3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7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0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46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23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7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3828-28B6-84DD-922E-F6CFA6E7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E3566-F73A-DF70-E290-41AF27A25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ED62-8AE8-6945-83A7-0C3B7E9B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95E3-8AB4-0E9B-87B4-2E90CEFF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E585-87EC-0505-C2BB-EBA1F837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98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71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94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25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6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7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03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96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11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7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6CA1-6D4C-56A5-B40D-5DC7E7C7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2F4-F2ED-B664-E08E-E854BC99F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E171-797D-0688-FDD7-4B6408ED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68247-6504-B4BC-EAC3-261A7314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E0AD-20CE-4B49-3D16-9B3ED77B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495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49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895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10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4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27C4-7B5D-0803-FD11-E61A42D2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F4D1-1836-9541-A4EE-846522648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D6B1F-C93B-2D6A-3C35-A10BF93F0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C9BA0-E7D3-3218-F424-08D70A9A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0F830-1437-7916-DD43-1EB9DA50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235E-D86E-D11E-96DD-2376C36B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2388-2051-EA46-7D55-8707E687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88787-3E76-6AFA-1C9C-8FB9E327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D0DA8-71D2-12B2-CEBB-1DBE84E7B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DCA60-347C-85A9-C679-71841ACAE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E2055-497E-678F-FB1C-59252526B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42F9D-62C5-09EA-AB4D-4A258C7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46CA7-8138-828F-61E4-0ACE6B1A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FC305-5A83-FB8D-B76B-731C9E64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8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B21D-CF8F-02DC-229B-27AA5C5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870DB-9C3B-3558-C18E-46DB5F12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95F63-98AC-1F42-D113-53DFBFB9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B67C6-4CFF-9699-B27B-26C4F92C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3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C337F-FD1D-8051-3CDB-58D454E5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1B8C2-D602-8C17-2DC1-105C9AA6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411BC-D9AD-689D-FEE1-D93C1872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126C-900F-B424-C187-156174BB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74A5F-870D-F62F-BDAA-A0A9859B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32B30-39A3-00CD-A5AE-9A652803D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6CC06-D1A4-767D-7C57-EC2FCEC4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B8EFB-B0D3-DA4A-7A05-EC242801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629B-922E-A4F3-FE09-E77398C9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2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2657-E505-4A91-A96A-20FABDBB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E36E4-8E73-8437-6B31-45927020F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1B500-B1C6-082A-6F7E-92865751E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06FF0-D117-8966-333A-0FBA72E9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A9AD8-A9CA-8664-811F-A7CEE37A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3F0BA-6C76-3ACE-B7E4-B3C839C8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A5223-96CB-A5E1-6C11-10B540EA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3006F-5EC2-E6F3-4E21-74FA8CDC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6AF6E-E243-E44A-CA4E-0814958D3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F562B-AC2E-8862-7BC1-7D2278800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5291-A973-6A90-5D0B-FB5597341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7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8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5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8A052-A60C-69D9-C4BA-F53BA977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74" y="0"/>
            <a:ext cx="4396063" cy="3297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09661-F51A-E94E-E81D-365FE63F9E5B}"/>
              </a:ext>
            </a:extLst>
          </p:cNvPr>
          <p:cNvSpPr/>
          <p:nvPr/>
        </p:nvSpPr>
        <p:spPr>
          <a:xfrm>
            <a:off x="282761" y="429699"/>
            <a:ext cx="63898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4400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49E40-821F-3140-1DC1-541015007926}"/>
              </a:ext>
            </a:extLst>
          </p:cNvPr>
          <p:cNvSpPr/>
          <p:nvPr/>
        </p:nvSpPr>
        <p:spPr>
          <a:xfrm>
            <a:off x="282761" y="1303571"/>
            <a:ext cx="56460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43AB0-34D3-791E-CF42-A0835F2F38B1}"/>
              </a:ext>
            </a:extLst>
          </p:cNvPr>
          <p:cNvSpPr/>
          <p:nvPr/>
        </p:nvSpPr>
        <p:spPr>
          <a:xfrm>
            <a:off x="282761" y="2102475"/>
            <a:ext cx="32399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E04A1-AF75-6C5C-C3CD-43BF1409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A937B8-538B-6A6B-D94E-385234C6D801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4D3DC-0CC3-1542-5A0A-B1FE9451E6A1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0B76F-3963-9F81-5B60-31940C992259}"/>
              </a:ext>
            </a:extLst>
          </p:cNvPr>
          <p:cNvSpPr/>
          <p:nvPr/>
        </p:nvSpPr>
        <p:spPr>
          <a:xfrm>
            <a:off x="1115360" y="3137306"/>
            <a:ext cx="78739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496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22B73-5383-DB92-F7B5-9F8D4E25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8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FFEE77-FF56-F3AA-E1E4-244A60557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9A9FA-CCA8-B313-2D80-23600BF0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21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D88A87-2E4A-97C0-F205-84FA6C41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457C00-814F-F59E-96E5-E95709A1CDC3}"/>
              </a:ext>
            </a:extLst>
          </p:cNvPr>
          <p:cNvSpPr/>
          <p:nvPr/>
        </p:nvSpPr>
        <p:spPr>
          <a:xfrm>
            <a:off x="1745332" y="6068293"/>
            <a:ext cx="87013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Follow some rules to convert to logical design</a:t>
            </a:r>
          </a:p>
        </p:txBody>
      </p:sp>
    </p:spTree>
    <p:extLst>
      <p:ext uri="{BB962C8B-B14F-4D97-AF65-F5344CB8AC3E}">
        <p14:creationId xmlns:p14="http://schemas.microsoft.com/office/powerpoint/2010/main" val="271716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02185B-F15B-BD46-5BA3-94C880F4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5 : ERD Mapping to Tables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7F151E-790E-3EBC-6360-61DEEBC2D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need to convert our conceptual  model into logical model</a:t>
            </a:r>
          </a:p>
        </p:txBody>
      </p:sp>
    </p:spTree>
    <p:extLst>
      <p:ext uri="{BB962C8B-B14F-4D97-AF65-F5344CB8AC3E}">
        <p14:creationId xmlns:p14="http://schemas.microsoft.com/office/powerpoint/2010/main" val="2179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D3C11-9D53-A5B0-2A49-DC87D275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2615"/>
            <a:ext cx="12299862" cy="8453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8DA948-1159-6F5F-C20F-7BF14D60F0AC}"/>
              </a:ext>
            </a:extLst>
          </p:cNvPr>
          <p:cNvGrpSpPr/>
          <p:nvPr/>
        </p:nvGrpSpPr>
        <p:grpSpPr>
          <a:xfrm>
            <a:off x="0" y="0"/>
            <a:ext cx="12192000" cy="6012614"/>
            <a:chOff x="0" y="0"/>
            <a:chExt cx="12192000" cy="60126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5E353B-BB10-D6BE-BDC8-7F0A1D67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0126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F03F77-2D2A-121A-7677-AED87D9B8255}"/>
                </a:ext>
              </a:extLst>
            </p:cNvPr>
            <p:cNvSpPr/>
            <p:nvPr/>
          </p:nvSpPr>
          <p:spPr>
            <a:xfrm>
              <a:off x="4558145" y="332509"/>
              <a:ext cx="2078182" cy="415636"/>
            </a:xfrm>
            <a:prstGeom prst="rect">
              <a:avLst/>
            </a:prstGeom>
            <a:solidFill>
              <a:srgbClr val="E8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61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3DD13-6EF4-C8F2-C8BB-349D1B1A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921739-645F-1D82-73E0-5C4F7FC3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2BFAA-324F-E611-C6A2-EFAB7222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086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A13F8B-E9EC-2005-FA21-4848D97A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6687"/>
            <a:ext cx="12299862" cy="10813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2BC642-39CC-73C2-80F2-20D189ED5D6A}"/>
              </a:ext>
            </a:extLst>
          </p:cNvPr>
          <p:cNvSpPr/>
          <p:nvPr/>
        </p:nvSpPr>
        <p:spPr>
          <a:xfrm>
            <a:off x="2696719" y="6068293"/>
            <a:ext cx="67985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Single attribute map to one column</a:t>
            </a:r>
          </a:p>
        </p:txBody>
      </p:sp>
    </p:spTree>
    <p:extLst>
      <p:ext uri="{BB962C8B-B14F-4D97-AF65-F5344CB8AC3E}">
        <p14:creationId xmlns:p14="http://schemas.microsoft.com/office/powerpoint/2010/main" val="188782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30D7FE-CB1D-53AD-34C4-68D0AA63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2BC642-39CC-73C2-80F2-20D189ED5D6A}"/>
              </a:ext>
            </a:extLst>
          </p:cNvPr>
          <p:cNvSpPr/>
          <p:nvPr/>
        </p:nvSpPr>
        <p:spPr>
          <a:xfrm>
            <a:off x="1929236" y="6068293"/>
            <a:ext cx="83335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compost attribute map to columns for each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1A77B-CF0F-D58C-B8FE-24A82E0F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2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97C06-01EC-F361-A594-68E8C5C8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50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ACA268-C41D-1CCA-4A89-FDD69082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6801"/>
            <a:ext cx="1229986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6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0AC90-16AF-24A9-7814-ED7922DF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D4FFD1-F27D-C5C8-2ABF-6D96D674AAA7}"/>
              </a:ext>
            </a:extLst>
          </p:cNvPr>
          <p:cNvSpPr/>
          <p:nvPr/>
        </p:nvSpPr>
        <p:spPr>
          <a:xfrm>
            <a:off x="880402" y="6068293"/>
            <a:ext cx="104312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 chose the less in storage if we have two candidates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FB0E84-663D-E823-F5FA-133546DE466C}"/>
              </a:ext>
            </a:extLst>
          </p:cNvPr>
          <p:cNvGrpSpPr/>
          <p:nvPr/>
        </p:nvGrpSpPr>
        <p:grpSpPr>
          <a:xfrm>
            <a:off x="0" y="0"/>
            <a:ext cx="12192000" cy="6030732"/>
            <a:chOff x="0" y="0"/>
            <a:chExt cx="12192000" cy="60307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B46EB97-B5F3-0796-47A9-F30A4AB0912E}"/>
                </a:ext>
              </a:extLst>
            </p:cNvPr>
            <p:cNvGrpSpPr/>
            <p:nvPr/>
          </p:nvGrpSpPr>
          <p:grpSpPr>
            <a:xfrm>
              <a:off x="0" y="0"/>
              <a:ext cx="12192000" cy="6030732"/>
              <a:chOff x="0" y="0"/>
              <a:chExt cx="12192000" cy="603073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51FE7AC-050E-F579-2BEC-7D77FC46B79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030732"/>
                <a:chOff x="75415" y="0"/>
                <a:chExt cx="12192000" cy="603073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FDDA90BB-615C-7D0E-499E-169D0E07B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415" y="0"/>
                  <a:ext cx="12192000" cy="6030732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72A54D7-D161-DF76-6E23-DBD237B7DD10}"/>
                    </a:ext>
                  </a:extLst>
                </p:cNvPr>
                <p:cNvSpPr/>
                <p:nvPr/>
              </p:nvSpPr>
              <p:spPr>
                <a:xfrm>
                  <a:off x="5836579" y="1585939"/>
                  <a:ext cx="669671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 w="0"/>
                      <a:solidFill>
                        <a:srgbClr val="7030A0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text</a:t>
                  </a:r>
                </a:p>
              </p:txBody>
            </p:sp>
          </p:grpSp>
          <p:sp>
            <p:nvSpPr>
              <p:cNvPr id="7" name="Arrow: Down 6">
                <a:extLst>
                  <a:ext uri="{FF2B5EF4-FFF2-40B4-BE49-F238E27FC236}">
                    <a16:creationId xmlns:a16="http://schemas.microsoft.com/office/drawing/2014/main" id="{5F37E300-DF8B-00CC-3ACD-62940996EF69}"/>
                  </a:ext>
                </a:extLst>
              </p:cNvPr>
              <p:cNvSpPr/>
              <p:nvPr/>
            </p:nvSpPr>
            <p:spPr>
              <a:xfrm rot="10800000">
                <a:off x="1434351" y="2277035"/>
                <a:ext cx="242048" cy="484094"/>
              </a:xfrm>
              <a:prstGeom prst="down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9076FF-B893-FF5F-7A04-7A2660828E53}"/>
                </a:ext>
              </a:extLst>
            </p:cNvPr>
            <p:cNvSpPr/>
            <p:nvPr/>
          </p:nvSpPr>
          <p:spPr>
            <a:xfrm>
              <a:off x="961301" y="2798690"/>
              <a:ext cx="118814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underline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01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9ADEF-71F5-CC68-54CD-2F75852837B7}"/>
              </a:ext>
            </a:extLst>
          </p:cNvPr>
          <p:cNvSpPr/>
          <p:nvPr/>
        </p:nvSpPr>
        <p:spPr>
          <a:xfrm>
            <a:off x="217267" y="97633"/>
            <a:ext cx="4421595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 Valued attribute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8964-8BD7-167B-9606-99BD545C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33" y="1515793"/>
            <a:ext cx="3111822" cy="16433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9E0D28-6351-2D85-6163-2584F646ED53}"/>
              </a:ext>
            </a:extLst>
          </p:cNvPr>
          <p:cNvSpPr/>
          <p:nvPr/>
        </p:nvSpPr>
        <p:spPr>
          <a:xfrm>
            <a:off x="1889450" y="3311513"/>
            <a:ext cx="678916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Now we have problem for phone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As it is a Multi Valued Attribute</a:t>
            </a:r>
          </a:p>
        </p:txBody>
      </p:sp>
    </p:spTree>
    <p:extLst>
      <p:ext uri="{BB962C8B-B14F-4D97-AF65-F5344CB8AC3E}">
        <p14:creationId xmlns:p14="http://schemas.microsoft.com/office/powerpoint/2010/main" val="350284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6608-B284-A2D0-BDBA-952F723B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EF16E-F976-1573-FE2C-DF4771C0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73" y="156148"/>
            <a:ext cx="1753363" cy="1315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9B6176-2CED-8D52-4C2F-AC09D0B75790}"/>
              </a:ext>
            </a:extLst>
          </p:cNvPr>
          <p:cNvSpPr/>
          <p:nvPr/>
        </p:nvSpPr>
        <p:spPr>
          <a:xfrm>
            <a:off x="296741" y="242484"/>
            <a:ext cx="27286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70786-FC60-BA38-F6F0-E1F94B1D0425}"/>
              </a:ext>
            </a:extLst>
          </p:cNvPr>
          <p:cNvSpPr/>
          <p:nvPr/>
        </p:nvSpPr>
        <p:spPr>
          <a:xfrm>
            <a:off x="322982" y="533003"/>
            <a:ext cx="24625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42B3F-C44E-E49D-C240-860CFB162E67}"/>
              </a:ext>
            </a:extLst>
          </p:cNvPr>
          <p:cNvSpPr/>
          <p:nvPr/>
        </p:nvSpPr>
        <p:spPr>
          <a:xfrm>
            <a:off x="322982" y="844684"/>
            <a:ext cx="14590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BEBC7-6306-0D0D-10D3-F15D6C2C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0602527-EC75-9458-5B67-0DD54517B4C8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E070D-9BC5-3A28-56F7-F7FC80052728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E2C13-0BDB-24E3-7B93-1B89568A2A9E}"/>
              </a:ext>
            </a:extLst>
          </p:cNvPr>
          <p:cNvSpPr/>
          <p:nvPr/>
        </p:nvSpPr>
        <p:spPr>
          <a:xfrm>
            <a:off x="0" y="1744858"/>
            <a:ext cx="1219199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C786A-06CE-02DD-A14F-F6AC052C8950}"/>
              </a:ext>
            </a:extLst>
          </p:cNvPr>
          <p:cNvSpPr/>
          <p:nvPr/>
        </p:nvSpPr>
        <p:spPr>
          <a:xfrm>
            <a:off x="-63685" y="3476551"/>
            <a:ext cx="1225568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Logical Model</a:t>
            </a:r>
          </a:p>
        </p:txBody>
      </p:sp>
    </p:spTree>
    <p:extLst>
      <p:ext uri="{BB962C8B-B14F-4D97-AF65-F5344CB8AC3E}">
        <p14:creationId xmlns:p14="http://schemas.microsoft.com/office/powerpoint/2010/main" val="30628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9ADEF-71F5-CC68-54CD-2F75852837B7}"/>
              </a:ext>
            </a:extLst>
          </p:cNvPr>
          <p:cNvSpPr/>
          <p:nvPr/>
        </p:nvSpPr>
        <p:spPr>
          <a:xfrm>
            <a:off x="217267" y="97633"/>
            <a:ext cx="4421595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 Valued attribute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8A711-157D-89E4-9996-004F35D8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390" y="1396190"/>
            <a:ext cx="5013245" cy="20328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B9F8D0-2848-89E8-6BC1-B4CDEF253223}"/>
              </a:ext>
            </a:extLst>
          </p:cNvPr>
          <p:cNvSpPr/>
          <p:nvPr/>
        </p:nvSpPr>
        <p:spPr>
          <a:xfrm>
            <a:off x="1104773" y="4164500"/>
            <a:ext cx="73690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Ahmed has more than one phone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BUT …..Domain has only single value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What should we do ?</a:t>
            </a:r>
          </a:p>
        </p:txBody>
      </p:sp>
    </p:spTree>
    <p:extLst>
      <p:ext uri="{BB962C8B-B14F-4D97-AF65-F5344CB8AC3E}">
        <p14:creationId xmlns:p14="http://schemas.microsoft.com/office/powerpoint/2010/main" val="264913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830C07F-9D23-AFD8-C85B-66187874C3B1}"/>
              </a:ext>
            </a:extLst>
          </p:cNvPr>
          <p:cNvGrpSpPr/>
          <p:nvPr/>
        </p:nvGrpSpPr>
        <p:grpSpPr>
          <a:xfrm>
            <a:off x="154698" y="1065477"/>
            <a:ext cx="12037302" cy="2810267"/>
            <a:chOff x="154698" y="1065477"/>
            <a:chExt cx="12037302" cy="28102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80BAF7-8F64-31B4-FD14-76E83C870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698" y="1065477"/>
              <a:ext cx="6687483" cy="281026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39230C-0219-ADA0-FBC7-DEED30BCDF3D}"/>
                </a:ext>
              </a:extLst>
            </p:cNvPr>
            <p:cNvSpPr/>
            <p:nvPr/>
          </p:nvSpPr>
          <p:spPr>
            <a:xfrm>
              <a:off x="6924661" y="1993556"/>
              <a:ext cx="5267339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Breaking the rule of primary key.</a:t>
              </a:r>
            </a:p>
            <a:p>
              <a:pPr marL="800100" marR="0" lvl="1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No Duplicate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ADF083-9C92-0A22-E0CC-A359703ABD55}"/>
              </a:ext>
            </a:extLst>
          </p:cNvPr>
          <p:cNvGrpSpPr/>
          <p:nvPr/>
        </p:nvGrpSpPr>
        <p:grpSpPr>
          <a:xfrm>
            <a:off x="217267" y="4197257"/>
            <a:ext cx="11767119" cy="2438740"/>
            <a:chOff x="217267" y="4197257"/>
            <a:chExt cx="11767119" cy="2438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61ABC5-CF6E-39FC-6CD7-DA4B55C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267" y="4197257"/>
              <a:ext cx="5792008" cy="243874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EC2419-D31C-8E59-43D4-7F3B9113BBA0}"/>
                </a:ext>
              </a:extLst>
            </p:cNvPr>
            <p:cNvSpPr/>
            <p:nvPr/>
          </p:nvSpPr>
          <p:spPr>
            <a:xfrm>
              <a:off x="6717047" y="4744997"/>
              <a:ext cx="5267339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Breaking the rule of primary key.</a:t>
              </a:r>
            </a:p>
            <a:p>
              <a:pPr marL="800100" marR="0" lvl="1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PK can not be Null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2DDCCF6-2F99-1D06-938B-E395C78454B4}"/>
              </a:ext>
            </a:extLst>
          </p:cNvPr>
          <p:cNvSpPr/>
          <p:nvPr/>
        </p:nvSpPr>
        <p:spPr>
          <a:xfrm>
            <a:off x="217267" y="97633"/>
            <a:ext cx="4421595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 Valued attribute </a:t>
            </a:r>
          </a:p>
        </p:txBody>
      </p:sp>
    </p:spTree>
    <p:extLst>
      <p:ext uri="{BB962C8B-B14F-4D97-AF65-F5344CB8AC3E}">
        <p14:creationId xmlns:p14="http://schemas.microsoft.com/office/powerpoint/2010/main" val="10111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6438BC-2AA9-727A-3926-6ED3429D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312"/>
            <a:ext cx="12192000" cy="59873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FC2773-F8E6-81CD-4DA8-70C9B19F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2688"/>
            <a:ext cx="12299862" cy="435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B826A8-2FE9-73E1-1FB0-211644121E8F}"/>
              </a:ext>
            </a:extLst>
          </p:cNvPr>
          <p:cNvSpPr/>
          <p:nvPr/>
        </p:nvSpPr>
        <p:spPr>
          <a:xfrm>
            <a:off x="429554" y="4483696"/>
            <a:ext cx="708610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Solution :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Let Phones in separate table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Use a foreign key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  FK is a value reference PK in another table.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FK must have value in the main table as PK </a:t>
            </a:r>
          </a:p>
        </p:txBody>
      </p:sp>
    </p:spTree>
    <p:extLst>
      <p:ext uri="{BB962C8B-B14F-4D97-AF65-F5344CB8AC3E}">
        <p14:creationId xmlns:p14="http://schemas.microsoft.com/office/powerpoint/2010/main" val="345849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9648B-CCE4-74CD-FEEB-401868E2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7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70D21-4DDA-1FE9-0465-B5F5459C5FA8}"/>
              </a:ext>
            </a:extLst>
          </p:cNvPr>
          <p:cNvSpPr/>
          <p:nvPr/>
        </p:nvSpPr>
        <p:spPr>
          <a:xfrm>
            <a:off x="297579" y="4483696"/>
            <a:ext cx="524538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Solution :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PK of the Emp-Phone table is a composite Primary key (SSN , Phone)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F40561-D53B-2A98-7D7D-80C897CE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7631"/>
            <a:ext cx="12299862" cy="500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D9FC8-DFE5-07F1-4516-0D3735C4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4" y="5565086"/>
            <a:ext cx="3798617" cy="792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79A67-8470-0187-9685-D4DDE9115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5747657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4FC8C-FCD5-2AB1-44E1-3375FCB0ADB3}"/>
              </a:ext>
            </a:extLst>
          </p:cNvPr>
          <p:cNvSpPr/>
          <p:nvPr/>
        </p:nvSpPr>
        <p:spPr>
          <a:xfrm>
            <a:off x="453427" y="75414"/>
            <a:ext cx="3589059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Derived attribute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98FAD-221C-4820-2C23-79A89C25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9" y="846380"/>
            <a:ext cx="12192000" cy="59338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FF5E28-8E4F-98BF-2618-026BD66CE2EC}"/>
              </a:ext>
            </a:extLst>
          </p:cNvPr>
          <p:cNvSpPr/>
          <p:nvPr/>
        </p:nvSpPr>
        <p:spPr>
          <a:xfrm>
            <a:off x="297579" y="4483696"/>
            <a:ext cx="524538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 do not store value of Age as it is a calculated field.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It affects the performance of DB.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If we need it so much we can save it in a field. </a:t>
            </a:r>
          </a:p>
        </p:txBody>
      </p:sp>
    </p:spTree>
    <p:extLst>
      <p:ext uri="{BB962C8B-B14F-4D97-AF65-F5344CB8AC3E}">
        <p14:creationId xmlns:p14="http://schemas.microsoft.com/office/powerpoint/2010/main" val="19138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7581C-55A5-CBE7-2FD1-4F0247C6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ECA2DB-D354-B1E1-7C83-FDC60620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C5095-7384-E47D-4414-D0B7A56B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4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E8496A-209B-B74E-BC14-EFD5AED7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16C38-1D19-CC79-0EB2-BEDAA3AED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11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2973C1-29AE-CABD-5B3A-0D84ACCD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89313-9294-8C65-D404-64A13575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6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449029-7937-7574-8562-3980067B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305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0F87C9-11EE-3A41-947A-0CDF25F5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F2B07-E4E8-ACB0-94D6-587EBEF6D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28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593094-EA71-9C19-1DCA-144D8392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25B717-980E-E25B-0575-C6425438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Contents</a:t>
            </a:r>
          </a:p>
        </p:txBody>
      </p:sp>
      <p:graphicFrame>
        <p:nvGraphicFramePr>
          <p:cNvPr id="27" name="Content Placeholder 6">
            <a:extLst>
              <a:ext uri="{FF2B5EF4-FFF2-40B4-BE49-F238E27FC236}">
                <a16:creationId xmlns:a16="http://schemas.microsoft.com/office/drawing/2014/main" id="{E9493381-AA57-E689-E34D-8B42F26D1B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7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6E4B3-EE6D-7072-ED44-820BB8AC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DF5DF8-8426-FCBB-7BF2-11E0B737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5329"/>
            <a:ext cx="12299862" cy="9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E16CA-205D-976B-4D87-48E7187D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72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9B9A02-CA99-7470-7D9E-D0308F11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6F0BFC-E203-C73D-4D18-98D0ACD113CB}"/>
              </a:ext>
            </a:extLst>
          </p:cNvPr>
          <p:cNvGrpSpPr/>
          <p:nvPr/>
        </p:nvGrpSpPr>
        <p:grpSpPr>
          <a:xfrm>
            <a:off x="0" y="0"/>
            <a:ext cx="12192000" cy="6304410"/>
            <a:chOff x="0" y="0"/>
            <a:chExt cx="12192000" cy="6304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D7BEBA-412C-CB26-1F1F-0A1E92893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3044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7E935-9E56-2879-83A5-A8920D628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3664" y="5875725"/>
              <a:ext cx="1914792" cy="42868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AA8AE6F-C705-8B36-3F00-8D0A0496E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04411"/>
            <a:ext cx="12299862" cy="5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7B472F-D704-7811-4D35-CA8189B726B0}"/>
              </a:ext>
            </a:extLst>
          </p:cNvPr>
          <p:cNvGrpSpPr/>
          <p:nvPr/>
        </p:nvGrpSpPr>
        <p:grpSpPr>
          <a:xfrm>
            <a:off x="0" y="0"/>
            <a:ext cx="12192000" cy="6308904"/>
            <a:chOff x="0" y="0"/>
            <a:chExt cx="12192000" cy="63089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BB6166-16F0-82FC-9AD9-E180AA46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3089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B4124B-43A2-7A88-FBC7-D7C44551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3664" y="5875725"/>
              <a:ext cx="1914792" cy="42868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0E9362E-123E-B278-3F76-F28C3AE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04410"/>
            <a:ext cx="12299862" cy="5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0CEE1-2D99-EF24-B851-9FB8DDFF3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086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56C401-5B31-1EAA-5F42-A87FAD92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6171"/>
            <a:ext cx="12299862" cy="21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0F12C-4C65-BB03-3314-BF25AD4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176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604FC-FCB0-E4D8-C06B-A541C3DC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AB699-D61F-746E-6BF8-D321DCD7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42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9467A1-D3E5-D3A1-5DF3-2FC7A2C93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6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02471-DA88-98D0-A839-E3432D02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3" y="0"/>
            <a:ext cx="12192000" cy="609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2CE1E4-BC57-F741-C6CE-E17C81F9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1EEAB2-EED7-2362-0812-985F58C91569}"/>
              </a:ext>
            </a:extLst>
          </p:cNvPr>
          <p:cNvSpPr/>
          <p:nvPr/>
        </p:nvSpPr>
        <p:spPr>
          <a:xfrm>
            <a:off x="1480920" y="6186990"/>
            <a:ext cx="524538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JUST TAKE CARE  </a:t>
            </a:r>
          </a:p>
        </p:txBody>
      </p:sp>
    </p:spTree>
    <p:extLst>
      <p:ext uri="{BB962C8B-B14F-4D97-AF65-F5344CB8AC3E}">
        <p14:creationId xmlns:p14="http://schemas.microsoft.com/office/powerpoint/2010/main" val="7655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77BEA-D8FA-8FA2-CFE8-78ABE8B4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4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CA8D34-1C2A-1808-DB33-66F3008C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4740D-D477-C883-AEE5-D12BCF1A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6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2C623-6A73-7607-42E9-E06653A64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2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5936D-B13E-8CA7-50C6-F0499818A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872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4EFD21-CE38-2C41-3725-1E318579B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F0C254B-69A6-9B0F-C897-8222494CC398}"/>
              </a:ext>
            </a:extLst>
          </p:cNvPr>
          <p:cNvGrpSpPr/>
          <p:nvPr/>
        </p:nvGrpSpPr>
        <p:grpSpPr>
          <a:xfrm>
            <a:off x="0" y="0"/>
            <a:ext cx="12299862" cy="6858000"/>
            <a:chOff x="0" y="0"/>
            <a:chExt cx="1229986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9453F2-EB28-4890-6C1C-D7564F4B2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99577" cy="608413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2E4E5A-86FA-F247-F15B-B63CFDA30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52109"/>
              <a:ext cx="12299862" cy="2105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F6F4C-AFDF-8C4D-C82A-DB9EE96B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22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035FC9-6AEB-0D49-C59B-5644A6AD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8C5D3-83F8-C85E-8A56-11CBC6D2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EBD9D4-5BB9-845B-917D-676185C2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732C8A-5A31-F425-886B-5080EFAE3229}"/>
              </a:ext>
            </a:extLst>
          </p:cNvPr>
          <p:cNvSpPr/>
          <p:nvPr/>
        </p:nvSpPr>
        <p:spPr>
          <a:xfrm>
            <a:off x="352074" y="6048000"/>
            <a:ext cx="48099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 have already did that</a:t>
            </a:r>
          </a:p>
        </p:txBody>
      </p:sp>
    </p:spTree>
    <p:extLst>
      <p:ext uri="{BB962C8B-B14F-4D97-AF65-F5344CB8AC3E}">
        <p14:creationId xmlns:p14="http://schemas.microsoft.com/office/powerpoint/2010/main" val="235929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74D38-85AE-A50C-9BED-086FAB05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63B86-AA06-6593-4742-8C44B14D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69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FE50F8-D2CD-E2AD-C34D-6920EC64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9E796-DD66-1408-5F79-573BF685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0DFA2-605B-CE94-E198-CE305041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8294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D86942-65A9-8534-664F-04CD15BFCA34}"/>
              </a:ext>
            </a:extLst>
          </p:cNvPr>
          <p:cNvSpPr/>
          <p:nvPr/>
        </p:nvSpPr>
        <p:spPr>
          <a:xfrm>
            <a:off x="166255" y="5472545"/>
            <a:ext cx="2812472" cy="792545"/>
          </a:xfrm>
          <a:prstGeom prst="roundRect">
            <a:avLst>
              <a:gd name="adj" fmla="val 1893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8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0207A-C832-15AE-D3E1-EF8DCE6E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44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64EF25-24C7-FC8F-AF8D-CC200A0A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4047"/>
            <a:ext cx="12299862" cy="613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2ACD04-6DF5-4E65-0DA5-8BA48BA954CA}"/>
              </a:ext>
            </a:extLst>
          </p:cNvPr>
          <p:cNvSpPr/>
          <p:nvPr/>
        </p:nvSpPr>
        <p:spPr>
          <a:xfrm>
            <a:off x="259871" y="6244046"/>
            <a:ext cx="68573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Attribute in the relation follow the foreign key </a:t>
            </a:r>
          </a:p>
        </p:txBody>
      </p:sp>
    </p:spTree>
    <p:extLst>
      <p:ext uri="{BB962C8B-B14F-4D97-AF65-F5344CB8AC3E}">
        <p14:creationId xmlns:p14="http://schemas.microsoft.com/office/powerpoint/2010/main" val="271579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A1C79-46D8-1221-6528-1F716F94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97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2CCE5D-3B2A-BBAD-464F-9CF2BCE3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0BB73-D239-9DC3-F8E5-D6CF86B2B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16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C6CC9F-CA18-7E59-DD3C-50643D92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1611"/>
            <a:ext cx="12299862" cy="7663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F97BD-1BFD-BA8C-9A2C-D626D8C6445D}"/>
              </a:ext>
            </a:extLst>
          </p:cNvPr>
          <p:cNvSpPr/>
          <p:nvPr/>
        </p:nvSpPr>
        <p:spPr>
          <a:xfrm>
            <a:off x="259871" y="6244046"/>
            <a:ext cx="68573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from </a:t>
            </a:r>
            <a:r>
              <a:rPr kumimoji="0" lang="en-US" sz="2400" b="0" i="0" u="sng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MAY</a:t>
            </a: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-US" sz="2400" b="0" i="0" u="sng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FK</a:t>
            </a: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en-US" sz="2400" b="0" i="0" u="sng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MUST</a:t>
            </a: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080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A9A6C-4365-AD43-F85F-1E0113D3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57ED2-D48E-DCC2-09BF-AD245E33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74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B88E01-E719-598E-5D5D-F1A21D7B6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AFB02-0193-6E7B-28D4-12DB71DA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0"/>
            <a:ext cx="12192000" cy="61090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C6787F-4E3D-2A60-556A-BDD11309D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9072"/>
            <a:ext cx="12299862" cy="748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B07F66-B2C0-8542-898D-D5503BDCA117}"/>
              </a:ext>
            </a:extLst>
          </p:cNvPr>
          <p:cNvSpPr/>
          <p:nvPr/>
        </p:nvSpPr>
        <p:spPr>
          <a:xfrm>
            <a:off x="259871" y="6244046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Remember : Attribute in the relation follow the foreign key </a:t>
            </a:r>
          </a:p>
        </p:txBody>
      </p:sp>
    </p:spTree>
    <p:extLst>
      <p:ext uri="{BB962C8B-B14F-4D97-AF65-F5344CB8AC3E}">
        <p14:creationId xmlns:p14="http://schemas.microsoft.com/office/powerpoint/2010/main" val="352089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6BA8B-3CE1-7AAF-88F1-EFD686AF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72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C90A7B-50CC-F6E5-F99E-05F55970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7254"/>
            <a:ext cx="12299862" cy="770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906235-A3A3-5521-2489-C5B5458DA6FB}"/>
              </a:ext>
            </a:extLst>
          </p:cNvPr>
          <p:cNvSpPr/>
          <p:nvPr/>
        </p:nvSpPr>
        <p:spPr>
          <a:xfrm>
            <a:off x="259871" y="6244046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 have 3 options  </a:t>
            </a:r>
          </a:p>
        </p:txBody>
      </p:sp>
    </p:spTree>
    <p:extLst>
      <p:ext uri="{BB962C8B-B14F-4D97-AF65-F5344CB8AC3E}">
        <p14:creationId xmlns:p14="http://schemas.microsoft.com/office/powerpoint/2010/main" val="8287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35745A-513F-3C8B-D285-E3ADD3260856}"/>
              </a:ext>
            </a:extLst>
          </p:cNvPr>
          <p:cNvGrpSpPr/>
          <p:nvPr/>
        </p:nvGrpSpPr>
        <p:grpSpPr>
          <a:xfrm>
            <a:off x="0" y="22411"/>
            <a:ext cx="12192000" cy="6813177"/>
            <a:chOff x="0" y="22411"/>
            <a:chExt cx="12192000" cy="6813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9EE44-6938-A415-568A-87EA2B9F9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411"/>
              <a:ext cx="12192000" cy="68131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1C6DB8-4A90-978E-41FD-39145E87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1941" y="6136849"/>
              <a:ext cx="2000529" cy="698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3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2BCD3-0F17-F6D3-C6AB-A5AD880B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ED9354-092B-4F35-25BE-1B9296A8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9543"/>
            <a:ext cx="12299862" cy="718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87E6C7-DBC9-2A96-8F77-271C49B5CB29}"/>
              </a:ext>
            </a:extLst>
          </p:cNvPr>
          <p:cNvSpPr/>
          <p:nvPr/>
        </p:nvSpPr>
        <p:spPr>
          <a:xfrm>
            <a:off x="259871" y="6244046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Solution 1</a:t>
            </a:r>
          </a:p>
        </p:txBody>
      </p:sp>
    </p:spTree>
    <p:extLst>
      <p:ext uri="{BB962C8B-B14F-4D97-AF65-F5344CB8AC3E}">
        <p14:creationId xmlns:p14="http://schemas.microsoft.com/office/powerpoint/2010/main" val="420556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14F48-C706-9BC4-EE15-F1F6FC47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2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15448F-3542-A4A3-9CFB-86C5C9AE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F6BF98-DDBF-51AD-E622-B4783DF13680}"/>
              </a:ext>
            </a:extLst>
          </p:cNvPr>
          <p:cNvSpPr/>
          <p:nvPr/>
        </p:nvSpPr>
        <p:spPr>
          <a:xfrm>
            <a:off x="259871" y="6244046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Solution 2</a:t>
            </a:r>
          </a:p>
        </p:txBody>
      </p:sp>
    </p:spTree>
    <p:extLst>
      <p:ext uri="{BB962C8B-B14F-4D97-AF65-F5344CB8AC3E}">
        <p14:creationId xmlns:p14="http://schemas.microsoft.com/office/powerpoint/2010/main" val="4981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0F81B-6132-7E24-93D7-C03E193A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88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70B8E2-DE97-221D-22A8-79C9C18B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8864"/>
            <a:ext cx="12299862" cy="5391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325710-CE00-0229-1936-9395E2A70399}"/>
              </a:ext>
            </a:extLst>
          </p:cNvPr>
          <p:cNvSpPr/>
          <p:nvPr/>
        </p:nvSpPr>
        <p:spPr>
          <a:xfrm>
            <a:off x="259871" y="6318864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Solution 3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8B5FE4-8F86-8F25-953D-820E711D9C73}"/>
              </a:ext>
            </a:extLst>
          </p:cNvPr>
          <p:cNvSpPr/>
          <p:nvPr/>
        </p:nvSpPr>
        <p:spPr>
          <a:xfrm>
            <a:off x="259871" y="4208913"/>
            <a:ext cx="5060274" cy="63038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8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3867B-D1F3-3654-E58F-FE9A6767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4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54F1C9-260F-79DE-C18E-8F3D798A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4182"/>
            <a:ext cx="12299862" cy="7838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09ABB-E8FC-9397-7DA8-29EFEE95A166}"/>
              </a:ext>
            </a:extLst>
          </p:cNvPr>
          <p:cNvSpPr/>
          <p:nvPr/>
        </p:nvSpPr>
        <p:spPr>
          <a:xfrm>
            <a:off x="259871" y="6318864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Recommended</a:t>
            </a:r>
          </a:p>
        </p:txBody>
      </p:sp>
    </p:spTree>
    <p:extLst>
      <p:ext uri="{BB962C8B-B14F-4D97-AF65-F5344CB8AC3E}">
        <p14:creationId xmlns:p14="http://schemas.microsoft.com/office/powerpoint/2010/main" val="286672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32A51-442E-20BB-B08C-A02CB28B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54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73AB8-318A-8A1C-8B0B-B428CBDD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5443"/>
            <a:ext cx="12299862" cy="7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CE715-661D-60A1-43B2-810347D1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34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956A34-DA52-4916-DEED-4BAE7853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3492"/>
            <a:ext cx="12299862" cy="744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BF6B73-76AB-5F3E-D222-031F432F399F}"/>
              </a:ext>
            </a:extLst>
          </p:cNvPr>
          <p:cNvSpPr/>
          <p:nvPr/>
        </p:nvSpPr>
        <p:spPr>
          <a:xfrm>
            <a:off x="259871" y="6318864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Solution : Merge the two tables</a:t>
            </a:r>
          </a:p>
        </p:txBody>
      </p:sp>
    </p:spTree>
    <p:extLst>
      <p:ext uri="{BB962C8B-B14F-4D97-AF65-F5344CB8AC3E}">
        <p14:creationId xmlns:p14="http://schemas.microsoft.com/office/powerpoint/2010/main" val="33137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80BC41-97CC-8DAD-67C3-C8F91097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9091"/>
            <a:ext cx="12299862" cy="748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96E435-01AB-1A30-D536-1AC43DE7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27B5C-8872-83CB-8DD4-4032591C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67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AD36F3-8F9C-6783-83E1-E1F30702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4B102D-7878-DFD3-C5BE-C1B085A343E0}"/>
              </a:ext>
            </a:extLst>
          </p:cNvPr>
          <p:cNvSpPr/>
          <p:nvPr/>
        </p:nvSpPr>
        <p:spPr>
          <a:xfrm>
            <a:off x="259870" y="6318864"/>
            <a:ext cx="98268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You can use any of the PK of the two tables as PK for the new merged one </a:t>
            </a:r>
          </a:p>
        </p:txBody>
      </p:sp>
    </p:spTree>
    <p:extLst>
      <p:ext uri="{BB962C8B-B14F-4D97-AF65-F5344CB8AC3E}">
        <p14:creationId xmlns:p14="http://schemas.microsoft.com/office/powerpoint/2010/main" val="281600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2D418-D86D-E6D4-67D5-E2203FD8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40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FCAB1F-F2E7-F7B6-05DC-14346185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069"/>
            <a:ext cx="12299862" cy="7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75711-6310-C6B8-2731-A2797A09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85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372582-C012-B42D-B9B0-A8DEE5A4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C5AD78-F7EE-D60B-F910-3953396498FA}"/>
              </a:ext>
            </a:extLst>
          </p:cNvPr>
          <p:cNvSpPr/>
          <p:nvPr/>
        </p:nvSpPr>
        <p:spPr>
          <a:xfrm>
            <a:off x="259870" y="6283006"/>
            <a:ext cx="98268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Create new table </a:t>
            </a:r>
          </a:p>
        </p:txBody>
      </p:sp>
    </p:spTree>
    <p:extLst>
      <p:ext uri="{BB962C8B-B14F-4D97-AF65-F5344CB8AC3E}">
        <p14:creationId xmlns:p14="http://schemas.microsoft.com/office/powerpoint/2010/main" val="301287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70A7266-5D20-BB69-3776-D9635682FC28}"/>
              </a:ext>
            </a:extLst>
          </p:cNvPr>
          <p:cNvGrpSpPr/>
          <p:nvPr/>
        </p:nvGrpSpPr>
        <p:grpSpPr>
          <a:xfrm>
            <a:off x="0" y="0"/>
            <a:ext cx="12299862" cy="6858000"/>
            <a:chOff x="0" y="0"/>
            <a:chExt cx="1229986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AAF28F-E001-47C9-1F58-EF87FC783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06545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528799-1770-9AF0-60EE-C8567514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065455"/>
              <a:ext cx="12299862" cy="792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323F6-66BA-FF59-331C-4204554D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69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8900C0-EB1E-7283-1D06-5E9964CF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6909"/>
            <a:ext cx="12299862" cy="871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12B775-9C43-E477-6E24-D8EEA21AC8CE}"/>
              </a:ext>
            </a:extLst>
          </p:cNvPr>
          <p:cNvSpPr/>
          <p:nvPr/>
        </p:nvSpPr>
        <p:spPr>
          <a:xfrm>
            <a:off x="259870" y="6283006"/>
            <a:ext cx="98268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Add FKs to the new tables for all parent tables.</a:t>
            </a:r>
          </a:p>
        </p:txBody>
      </p:sp>
    </p:spTree>
    <p:extLst>
      <p:ext uri="{BB962C8B-B14F-4D97-AF65-F5344CB8AC3E}">
        <p14:creationId xmlns:p14="http://schemas.microsoft.com/office/powerpoint/2010/main" val="38705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FE0C3-C3EA-BA1B-C976-2FC6FAC5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C6F4DD1-525C-A8F3-842E-06E6B4DED18A}"/>
              </a:ext>
            </a:extLst>
          </p:cNvPr>
          <p:cNvSpPr/>
          <p:nvPr/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>
                <a:ln w="0"/>
                <a:solidFill>
                  <a:srgbClr val="44546A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440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D3C11-9D53-A5B0-2A49-DC87D275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2615"/>
            <a:ext cx="12299862" cy="845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E353B-BB10-D6BE-BDC8-7F0A1D675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5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89ECB-128C-BFC4-9526-DF8A7863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5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641F48-2A6C-C0B4-4290-951EC4C4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72A6BF-639C-F944-5F56-0B8CC2A5CFEC}"/>
              </a:ext>
            </a:extLst>
          </p:cNvPr>
          <p:cNvSpPr/>
          <p:nvPr/>
        </p:nvSpPr>
        <p:spPr>
          <a:xfrm>
            <a:off x="524998" y="6065455"/>
            <a:ext cx="53785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Simple(single) attributes.</a:t>
            </a:r>
          </a:p>
        </p:txBody>
      </p:sp>
    </p:spTree>
    <p:extLst>
      <p:ext uri="{BB962C8B-B14F-4D97-AF65-F5344CB8AC3E}">
        <p14:creationId xmlns:p14="http://schemas.microsoft.com/office/powerpoint/2010/main" val="401954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BC21-0904-C315-8905-6F60CE60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99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E37761-BA9C-9F25-41E1-D4619F2C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9795"/>
            <a:ext cx="12299862" cy="85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7B181-58DB-F855-0506-1D59837F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4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FBA520-CC23-8EB7-B920-37714F7E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DB028-0E76-D8F3-B396-B794809B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658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513507-4E67-2CEC-3CDC-32B56BF5C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BB719-41AE-9F21-A84A-21A66680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05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8B698E-0E59-BEE0-E819-9BFA07CB1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47"/>
            <a:ext cx="12299862" cy="8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F9424-312E-BDD1-B18E-40E79FB2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72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0E3BFA-C53B-03AB-9B14-32F50084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AC503-C808-62DA-7D73-9A438CA8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1913"/>
            <a:ext cx="12299862" cy="79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4E6CDE-DF1A-D550-39A2-F659ABB2B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04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D3C319-A9AE-6D93-6902-971CBE01781F}"/>
              </a:ext>
            </a:extLst>
          </p:cNvPr>
          <p:cNvSpPr/>
          <p:nvPr/>
        </p:nvSpPr>
        <p:spPr>
          <a:xfrm>
            <a:off x="2930647" y="6068293"/>
            <a:ext cx="63307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Relational DB is a group of tables</a:t>
            </a:r>
          </a:p>
        </p:txBody>
      </p:sp>
    </p:spTree>
    <p:extLst>
      <p:ext uri="{BB962C8B-B14F-4D97-AF65-F5344CB8AC3E}">
        <p14:creationId xmlns:p14="http://schemas.microsoft.com/office/powerpoint/2010/main" val="27726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84F70-E20D-ABB4-DAD7-4D9F96E4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53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6713D0-1CF0-ED9B-6BFD-0C5021BB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790848-A09B-DE8A-DFDB-B8842590B488}"/>
              </a:ext>
            </a:extLst>
          </p:cNvPr>
          <p:cNvGrpSpPr/>
          <p:nvPr/>
        </p:nvGrpSpPr>
        <p:grpSpPr>
          <a:xfrm>
            <a:off x="0" y="0"/>
            <a:ext cx="12192000" cy="5982626"/>
            <a:chOff x="0" y="0"/>
            <a:chExt cx="12192000" cy="59826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C01BC5-6C3F-91C8-5C48-3E827744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98262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93B331-E870-1A7D-9A91-45D94C82D779}"/>
                </a:ext>
              </a:extLst>
            </p:cNvPr>
            <p:cNvSpPr/>
            <p:nvPr/>
          </p:nvSpPr>
          <p:spPr>
            <a:xfrm>
              <a:off x="8797651" y="3028890"/>
              <a:ext cx="6030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1:M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B97CF9-AEC6-0DBC-DE2A-7F3A3F5C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2627"/>
            <a:ext cx="12299862" cy="8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30B96-866C-EB53-8EB2-C65FBA5D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9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2CFFF3-264A-DF7F-0DC8-D38EB88A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9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F5281-0EEC-8173-C6B5-AEB58B3A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748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370A05-846F-2C35-04E5-82C2D480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4827"/>
            <a:ext cx="12299862" cy="6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19D98-E55C-C1B0-1EF0-817C13CB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0"/>
            <a:ext cx="12192000" cy="6179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E927C3-EF60-EF31-2E9B-AAD154E34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9267"/>
            <a:ext cx="12299862" cy="6787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F9E8E-DFD8-A811-FD51-6C7228018B4A}"/>
              </a:ext>
            </a:extLst>
          </p:cNvPr>
          <p:cNvSpPr/>
          <p:nvPr/>
        </p:nvSpPr>
        <p:spPr>
          <a:xfrm>
            <a:off x="787718" y="6175477"/>
            <a:ext cx="46590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 check the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7407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2D1F3-4B62-06F5-9BA6-103C6C9F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98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1E884E-C465-F048-9461-556FD4AE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1D95C-8763-A95D-0DC2-0F5BC368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4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9B3959-9BCA-3FEA-D225-4C2BA32E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B1830C-4BBF-88DB-27FE-03E7AB20B655}"/>
              </a:ext>
            </a:extLst>
          </p:cNvPr>
          <p:cNvSpPr/>
          <p:nvPr/>
        </p:nvSpPr>
        <p:spPr>
          <a:xfrm>
            <a:off x="1463650" y="6097854"/>
            <a:ext cx="84578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Attributes on relations always follow the FK</a:t>
            </a:r>
          </a:p>
        </p:txBody>
      </p:sp>
    </p:spTree>
    <p:extLst>
      <p:ext uri="{BB962C8B-B14F-4D97-AF65-F5344CB8AC3E}">
        <p14:creationId xmlns:p14="http://schemas.microsoft.com/office/powerpoint/2010/main" val="114473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0A6DA-3529-119E-2F7F-730F28D1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2" y="903461"/>
            <a:ext cx="11612376" cy="5051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5EF2B0-9345-F6C8-F52C-75C631851D00}"/>
              </a:ext>
            </a:extLst>
          </p:cNvPr>
          <p:cNvSpPr/>
          <p:nvPr/>
        </p:nvSpPr>
        <p:spPr>
          <a:xfrm>
            <a:off x="104745" y="75414"/>
            <a:ext cx="4286431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1094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2B86B0-62A8-BAB5-F17F-25D6FB29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" y="1208845"/>
            <a:ext cx="9516803" cy="319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A45AF-5919-FE1D-0FEA-0AE56421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90" y="1284610"/>
            <a:ext cx="5687219" cy="4706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26744-1DCD-B33A-EE3E-F969E9240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850" y="1236979"/>
            <a:ext cx="4039164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9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2B86B0-62A8-BAB5-F17F-25D6FB29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" y="1208845"/>
            <a:ext cx="9516803" cy="319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A45AF-5919-FE1D-0FEA-0AE56421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90" y="1284610"/>
            <a:ext cx="5687219" cy="4706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26744-1DCD-B33A-EE3E-F969E9240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33" y="0"/>
            <a:ext cx="6035895" cy="71035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A6334BB-279E-150E-2A75-95B1897E4148}"/>
              </a:ext>
            </a:extLst>
          </p:cNvPr>
          <p:cNvGrpSpPr/>
          <p:nvPr/>
        </p:nvGrpSpPr>
        <p:grpSpPr>
          <a:xfrm>
            <a:off x="4121832" y="1284610"/>
            <a:ext cx="5760729" cy="319107"/>
            <a:chOff x="4121832" y="1284610"/>
            <a:chExt cx="5760729" cy="31910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7391AEF-3FEE-7AC7-BA5A-057DC31588DC}"/>
                </a:ext>
              </a:extLst>
            </p:cNvPr>
            <p:cNvSpPr/>
            <p:nvPr/>
          </p:nvSpPr>
          <p:spPr>
            <a:xfrm>
              <a:off x="4121832" y="1284610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3532CC1-026D-77F5-70B3-734FE3DD4B6E}"/>
                </a:ext>
              </a:extLst>
            </p:cNvPr>
            <p:cNvSpPr/>
            <p:nvPr/>
          </p:nvSpPr>
          <p:spPr>
            <a:xfrm>
              <a:off x="7772406" y="1284610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12DA23-5E33-28DA-AA55-A7077FCAC556}"/>
              </a:ext>
            </a:extLst>
          </p:cNvPr>
          <p:cNvGrpSpPr/>
          <p:nvPr/>
        </p:nvGrpSpPr>
        <p:grpSpPr>
          <a:xfrm>
            <a:off x="4121832" y="1284610"/>
            <a:ext cx="5831069" cy="1580032"/>
            <a:chOff x="4121832" y="1284610"/>
            <a:chExt cx="5831069" cy="15800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7284B5B-68D7-426B-98DD-742E7C1AB619}"/>
                </a:ext>
              </a:extLst>
            </p:cNvPr>
            <p:cNvSpPr/>
            <p:nvPr/>
          </p:nvSpPr>
          <p:spPr>
            <a:xfrm>
              <a:off x="4121832" y="1284610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3F81E3A-4CB0-7B1C-21A3-907C1DE82AC0}"/>
                </a:ext>
              </a:extLst>
            </p:cNvPr>
            <p:cNvSpPr/>
            <p:nvPr/>
          </p:nvSpPr>
          <p:spPr>
            <a:xfrm>
              <a:off x="7842746" y="2545535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1F291A-674E-6F31-4CBE-3349C077EEDE}"/>
              </a:ext>
            </a:extLst>
          </p:cNvPr>
          <p:cNvGrpSpPr/>
          <p:nvPr/>
        </p:nvGrpSpPr>
        <p:grpSpPr>
          <a:xfrm>
            <a:off x="4121832" y="2556633"/>
            <a:ext cx="5932738" cy="1871242"/>
            <a:chOff x="4019419" y="1036738"/>
            <a:chExt cx="5932738" cy="187124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CB28D06-9AF4-0045-9715-5553A42C5858}"/>
                </a:ext>
              </a:extLst>
            </p:cNvPr>
            <p:cNvSpPr/>
            <p:nvPr/>
          </p:nvSpPr>
          <p:spPr>
            <a:xfrm>
              <a:off x="4019419" y="1036738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A8FEDC6-A84B-3DC0-A07D-DB14CF3642E0}"/>
                </a:ext>
              </a:extLst>
            </p:cNvPr>
            <p:cNvSpPr/>
            <p:nvPr/>
          </p:nvSpPr>
          <p:spPr>
            <a:xfrm>
              <a:off x="7842002" y="2588873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D33F24-B8AB-93BD-8198-AA5B8C6A8A0F}"/>
              </a:ext>
            </a:extLst>
          </p:cNvPr>
          <p:cNvGrpSpPr/>
          <p:nvPr/>
        </p:nvGrpSpPr>
        <p:grpSpPr>
          <a:xfrm>
            <a:off x="4173411" y="3619508"/>
            <a:ext cx="5888841" cy="2690216"/>
            <a:chOff x="4019419" y="1036738"/>
            <a:chExt cx="5888841" cy="269021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74F1ED3-6DB3-32CD-7481-FF81661360D6}"/>
                </a:ext>
              </a:extLst>
            </p:cNvPr>
            <p:cNvSpPr/>
            <p:nvPr/>
          </p:nvSpPr>
          <p:spPr>
            <a:xfrm>
              <a:off x="4019419" y="1036738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50877F-CA4D-2B80-5045-DF1AEE963913}"/>
                </a:ext>
              </a:extLst>
            </p:cNvPr>
            <p:cNvSpPr/>
            <p:nvPr/>
          </p:nvSpPr>
          <p:spPr>
            <a:xfrm>
              <a:off x="7798105" y="3407847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28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DBF29-D5A7-0B8B-73EF-5D35BD0A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6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C840B-16C5-4A88-4DA2-DB563FF6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41" y="538227"/>
            <a:ext cx="1324160" cy="11812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C4A9A3-0AFD-397C-2FC7-0B9F6B7FB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72545"/>
            <a:ext cx="12299862" cy="13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2B86B0-62A8-BAB5-F17F-25D6FB29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" y="1208845"/>
            <a:ext cx="9516803" cy="3191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26744-1DCD-B33A-EE3E-F969E924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850" y="1236979"/>
            <a:ext cx="4039164" cy="4753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A45AF-5919-FE1D-0FEA-0AE564217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90" y="1284610"/>
            <a:ext cx="568721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2B86B0-62A8-BAB5-F17F-25D6FB29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" y="1208845"/>
            <a:ext cx="9516803" cy="3191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26744-1DCD-B33A-EE3E-F969E924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850" y="1236979"/>
            <a:ext cx="4039164" cy="4753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A45AF-5919-FE1D-0FEA-0AE564217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582" y="-43367"/>
            <a:ext cx="8350329" cy="69096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FEC7925-489D-F786-2AEB-F34F18093EC7}"/>
              </a:ext>
            </a:extLst>
          </p:cNvPr>
          <p:cNvGrpSpPr/>
          <p:nvPr/>
        </p:nvGrpSpPr>
        <p:grpSpPr>
          <a:xfrm>
            <a:off x="2230582" y="1052945"/>
            <a:ext cx="8229600" cy="4580280"/>
            <a:chOff x="2230582" y="1052945"/>
            <a:chExt cx="8229600" cy="45802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3B82E7-644A-EEC6-9144-98740F194740}"/>
                </a:ext>
              </a:extLst>
            </p:cNvPr>
            <p:cNvSpPr/>
            <p:nvPr/>
          </p:nvSpPr>
          <p:spPr>
            <a:xfrm>
              <a:off x="8534400" y="1052945"/>
              <a:ext cx="1925782" cy="33251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00E00DB-AF9E-278A-E5C9-1EA505466A54}"/>
                </a:ext>
              </a:extLst>
            </p:cNvPr>
            <p:cNvSpPr/>
            <p:nvPr/>
          </p:nvSpPr>
          <p:spPr>
            <a:xfrm>
              <a:off x="5442855" y="5098473"/>
              <a:ext cx="1925782" cy="27702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8D34ED-B594-8F5C-B49B-9AE79845B9F2}"/>
                </a:ext>
              </a:extLst>
            </p:cNvPr>
            <p:cNvSpPr/>
            <p:nvPr/>
          </p:nvSpPr>
          <p:spPr>
            <a:xfrm>
              <a:off x="2230582" y="2527477"/>
              <a:ext cx="1925782" cy="277028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FD67BC6-444A-2707-3A4C-E8BBA93D368E}"/>
                </a:ext>
              </a:extLst>
            </p:cNvPr>
            <p:cNvSpPr/>
            <p:nvPr/>
          </p:nvSpPr>
          <p:spPr>
            <a:xfrm>
              <a:off x="5442855" y="5356197"/>
              <a:ext cx="1925782" cy="277028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2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7C9D7-3759-0822-EA8B-094A4C12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1104575"/>
            <a:ext cx="12041280" cy="4648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76D8D-7007-5C66-3B47-E50EF75F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" y="1104575"/>
            <a:ext cx="948822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7C9D7-3759-0822-EA8B-094A4C12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1104575"/>
            <a:ext cx="12041280" cy="4648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76D8D-7007-5C66-3B47-E50EF75F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9" y="1104575"/>
            <a:ext cx="12351049" cy="40426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959349-2451-30CD-ECAE-8ABE74823E39}"/>
              </a:ext>
            </a:extLst>
          </p:cNvPr>
          <p:cNvGrpSpPr/>
          <p:nvPr/>
        </p:nvGrpSpPr>
        <p:grpSpPr>
          <a:xfrm>
            <a:off x="217462" y="2219442"/>
            <a:ext cx="12073094" cy="1684905"/>
            <a:chOff x="217462" y="2219442"/>
            <a:chExt cx="12073094" cy="168490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61D61E0-882B-FCA7-7DC9-CCFDA667A899}"/>
                </a:ext>
              </a:extLst>
            </p:cNvPr>
            <p:cNvSpPr/>
            <p:nvPr/>
          </p:nvSpPr>
          <p:spPr>
            <a:xfrm>
              <a:off x="10635673" y="2255656"/>
              <a:ext cx="1654883" cy="18288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50E1E30-1DD2-03F5-6C73-A01DCCB340A8}"/>
                </a:ext>
              </a:extLst>
            </p:cNvPr>
            <p:cNvSpPr/>
            <p:nvPr/>
          </p:nvSpPr>
          <p:spPr>
            <a:xfrm>
              <a:off x="2496199" y="2219442"/>
              <a:ext cx="1654883" cy="18288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6D4E0FE-A734-C2EF-29B9-CC3B6A3CA54D}"/>
                </a:ext>
              </a:extLst>
            </p:cNvPr>
            <p:cNvSpPr/>
            <p:nvPr/>
          </p:nvSpPr>
          <p:spPr>
            <a:xfrm>
              <a:off x="2496199" y="2452913"/>
              <a:ext cx="1654883" cy="17417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022625-0832-AC03-1D65-2C3D5126978B}"/>
                </a:ext>
              </a:extLst>
            </p:cNvPr>
            <p:cNvSpPr/>
            <p:nvPr/>
          </p:nvSpPr>
          <p:spPr>
            <a:xfrm>
              <a:off x="5130542" y="3512529"/>
              <a:ext cx="1654883" cy="17417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8E3892F-6559-CF0D-F1B8-AE8062D395E1}"/>
                </a:ext>
              </a:extLst>
            </p:cNvPr>
            <p:cNvSpPr/>
            <p:nvPr/>
          </p:nvSpPr>
          <p:spPr>
            <a:xfrm>
              <a:off x="2488945" y="2677885"/>
              <a:ext cx="1654883" cy="174174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F8586FE-D478-6305-F3F3-7B5B5A46CF7D}"/>
                </a:ext>
              </a:extLst>
            </p:cNvPr>
            <p:cNvSpPr/>
            <p:nvPr/>
          </p:nvSpPr>
          <p:spPr>
            <a:xfrm>
              <a:off x="217462" y="3730173"/>
              <a:ext cx="1654883" cy="174174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50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0A6DA-3529-119E-2F7F-730F28D1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2" y="903461"/>
            <a:ext cx="11612376" cy="5051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5EF2B0-9345-F6C8-F52C-75C631851D00}"/>
              </a:ext>
            </a:extLst>
          </p:cNvPr>
          <p:cNvSpPr/>
          <p:nvPr/>
        </p:nvSpPr>
        <p:spPr>
          <a:xfrm>
            <a:off x="104745" y="75414"/>
            <a:ext cx="4286431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920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02185B-F15B-BD46-5BA3-94C880F4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3: ERD to 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7F151E-790E-3EBC-6360-61DEEBC2D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•	Use your conceptual model in activity to and convert them into tables</a:t>
            </a:r>
          </a:p>
        </p:txBody>
      </p:sp>
    </p:spTree>
    <p:extLst>
      <p:ext uri="{BB962C8B-B14F-4D97-AF65-F5344CB8AC3E}">
        <p14:creationId xmlns:p14="http://schemas.microsoft.com/office/powerpoint/2010/main" val="9349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9DA3DA-54E3-BE29-1E6B-FA148C27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579"/>
            <a:ext cx="12031754" cy="657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1BA0F-9277-BBB6-B8A7-79773975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3" y="1455414"/>
            <a:ext cx="1202222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04A4A-388D-63C7-E37C-F140F2C8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1" y="0"/>
            <a:ext cx="4763165" cy="6258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89A21-FAC6-F575-81F0-5CBFB1C0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5" y="1932975"/>
            <a:ext cx="4296375" cy="57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05BF3-9854-A331-2236-F73647ED2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2" y="2671159"/>
            <a:ext cx="410584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BAA814-6B67-85B3-5ADE-BEA0D6FBE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1" y="3384499"/>
            <a:ext cx="4182059" cy="85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6C662A-347F-116C-30F3-176F29FC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86" y="4467055"/>
            <a:ext cx="4239217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7C782-6AA6-8D0A-198B-B82850AF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E96C8-631E-0833-CE34-6446A55D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0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C74B9-F468-6E2E-FDEE-D3576EB3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19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DC2E04-E89F-6AEE-6DF6-059C380E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0255"/>
            <a:ext cx="12299862" cy="13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5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A07A6-3F69-CF3C-9DF3-F04D5860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B43CEB-B38D-43D0-2E06-0DB385AA8530}"/>
              </a:ext>
            </a:extLst>
          </p:cNvPr>
          <p:cNvGrpSpPr/>
          <p:nvPr/>
        </p:nvGrpSpPr>
        <p:grpSpPr>
          <a:xfrm>
            <a:off x="0" y="0"/>
            <a:ext cx="12192000" cy="6047793"/>
            <a:chOff x="0" y="0"/>
            <a:chExt cx="12192000" cy="60477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D555C5-77ED-A261-BFFF-ABFC19CD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04779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FD1EB0-9FC8-2EC0-A398-84123A15F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758" y="3406588"/>
              <a:ext cx="4182059" cy="85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2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EF43C-D245-17ED-BE68-8E99E1288579}"/>
              </a:ext>
            </a:extLst>
          </p:cNvPr>
          <p:cNvGrpSpPr/>
          <p:nvPr/>
        </p:nvGrpSpPr>
        <p:grpSpPr>
          <a:xfrm>
            <a:off x="4975888" y="4122635"/>
            <a:ext cx="4841943" cy="1238423"/>
            <a:chOff x="4975888" y="4122635"/>
            <a:chExt cx="4841943" cy="12384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D28212-F7E1-A788-B454-2362268F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5888" y="4172902"/>
              <a:ext cx="2240224" cy="11378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60FC70-A0F4-127C-6FC8-00D294BE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988" y="4122635"/>
              <a:ext cx="847843" cy="123842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8A8A45-F255-4E43-36C7-812F03A3FAF6}"/>
              </a:ext>
            </a:extLst>
          </p:cNvPr>
          <p:cNvGrpSpPr/>
          <p:nvPr/>
        </p:nvGrpSpPr>
        <p:grpSpPr>
          <a:xfrm>
            <a:off x="0" y="0"/>
            <a:ext cx="12192000" cy="6004364"/>
            <a:chOff x="0" y="0"/>
            <a:chExt cx="12192000" cy="60043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D8D3A8-739D-7205-BE5E-F8777DB2FE93}"/>
                </a:ext>
              </a:extLst>
            </p:cNvPr>
            <p:cNvGrpSpPr/>
            <p:nvPr/>
          </p:nvGrpSpPr>
          <p:grpSpPr>
            <a:xfrm>
              <a:off x="0" y="0"/>
              <a:ext cx="12192000" cy="6004364"/>
              <a:chOff x="0" y="0"/>
              <a:chExt cx="12192000" cy="600436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E7545E7-25F7-D850-A6FC-2AFD9EB17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00436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0F8A4DF-50C6-83F2-70BA-25A965E2E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50251" y="2040659"/>
                <a:ext cx="812439" cy="1218659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F4AF26-115C-5120-6F71-60E85CE5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244" y="3315532"/>
              <a:ext cx="4182059" cy="85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33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5B4508-1BAF-62B8-F29A-B285573E8E7E}"/>
              </a:ext>
            </a:extLst>
          </p:cNvPr>
          <p:cNvGrpSpPr/>
          <p:nvPr/>
        </p:nvGrpSpPr>
        <p:grpSpPr>
          <a:xfrm>
            <a:off x="0" y="9425"/>
            <a:ext cx="12192000" cy="6021712"/>
            <a:chOff x="0" y="9425"/>
            <a:chExt cx="12192000" cy="60217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FB11CB-682A-B918-9D78-5EB94608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425"/>
              <a:ext cx="12192000" cy="60217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0C376F-C097-75AF-1F9D-C59ADCD6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723" y="3340974"/>
              <a:ext cx="4182059" cy="85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6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A996F-41BB-B124-AE11-62CFE320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157"/>
            <a:ext cx="12192000" cy="6069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1481B-F154-F3CD-80BD-50BD64C550E8}"/>
              </a:ext>
            </a:extLst>
          </p:cNvPr>
          <p:cNvSpPr/>
          <p:nvPr/>
        </p:nvSpPr>
        <p:spPr>
          <a:xfrm>
            <a:off x="1080218" y="6334780"/>
            <a:ext cx="72335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Referential Integrity works when insert or delete</a:t>
            </a:r>
          </a:p>
        </p:txBody>
      </p:sp>
    </p:spTree>
    <p:extLst>
      <p:ext uri="{BB962C8B-B14F-4D97-AF65-F5344CB8AC3E}">
        <p14:creationId xmlns:p14="http://schemas.microsoft.com/office/powerpoint/2010/main" val="24306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5D12F-FE74-B609-B9E6-3AA4D1D6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17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C9790C-7BFE-C4B2-EEAB-D7744A406D02}"/>
              </a:ext>
            </a:extLst>
          </p:cNvPr>
          <p:cNvSpPr/>
          <p:nvPr/>
        </p:nvSpPr>
        <p:spPr>
          <a:xfrm>
            <a:off x="2376066" y="6021712"/>
            <a:ext cx="77873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 insert first a parent record then the child one :</a:t>
            </a:r>
            <a:br>
              <a:rPr kumimoji="0" lang="en-US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(we have dept with ID=100 and then we say the employee is in Dept 100)</a:t>
            </a:r>
          </a:p>
        </p:txBody>
      </p:sp>
    </p:spTree>
    <p:extLst>
      <p:ext uri="{BB962C8B-B14F-4D97-AF65-F5344CB8AC3E}">
        <p14:creationId xmlns:p14="http://schemas.microsoft.com/office/powerpoint/2010/main" val="17001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2495C-C532-6746-3890-89D178F4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79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D5A19D-8EA0-8872-E420-0E41F2904FF1}"/>
              </a:ext>
            </a:extLst>
          </p:cNvPr>
          <p:cNvSpPr/>
          <p:nvPr/>
        </p:nvSpPr>
        <p:spPr>
          <a:xfrm>
            <a:off x="4376714" y="6021712"/>
            <a:ext cx="37861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FK works as a pointer to its parent </a:t>
            </a:r>
          </a:p>
        </p:txBody>
      </p:sp>
    </p:spTree>
    <p:extLst>
      <p:ext uri="{BB962C8B-B14F-4D97-AF65-F5344CB8AC3E}">
        <p14:creationId xmlns:p14="http://schemas.microsoft.com/office/powerpoint/2010/main" val="310410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299D2-4EAF-60A2-DB6F-42F2806E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29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2C02F7-2F79-C36C-6407-A707E1201D96}"/>
              </a:ext>
            </a:extLst>
          </p:cNvPr>
          <p:cNvSpPr/>
          <p:nvPr/>
        </p:nvSpPr>
        <p:spPr>
          <a:xfrm>
            <a:off x="3252065" y="6082910"/>
            <a:ext cx="60712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If you want to delete parent (department),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You must first delete children (records for its employees)</a:t>
            </a:r>
          </a:p>
        </p:txBody>
      </p:sp>
    </p:spTree>
    <p:extLst>
      <p:ext uri="{BB962C8B-B14F-4D97-AF65-F5344CB8AC3E}">
        <p14:creationId xmlns:p14="http://schemas.microsoft.com/office/powerpoint/2010/main" val="398689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13D9B-C6EB-7F60-7BD7-61897599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7681D0-AC47-9F1C-86EB-00B477AA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3" y="150495"/>
            <a:ext cx="4541914" cy="131075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EB5D2BA-1C9F-2E32-0DFA-57489C3BCA4B}"/>
              </a:ext>
            </a:extLst>
          </p:cNvPr>
          <p:cNvSpPr txBox="1">
            <a:spLocks/>
          </p:cNvSpPr>
          <p:nvPr/>
        </p:nvSpPr>
        <p:spPr>
          <a:xfrm>
            <a:off x="437085" y="6313683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Said Fawzy</a:t>
            </a:r>
          </a:p>
        </p:txBody>
      </p:sp>
    </p:spTree>
    <p:extLst>
      <p:ext uri="{BB962C8B-B14F-4D97-AF65-F5344CB8AC3E}">
        <p14:creationId xmlns:p14="http://schemas.microsoft.com/office/powerpoint/2010/main" val="26941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449</Words>
  <Application>Microsoft Office PowerPoint</Application>
  <PresentationFormat>Widescreen</PresentationFormat>
  <Paragraphs>82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Aptos</vt:lpstr>
      <vt:lpstr>Aptos Display</vt:lpstr>
      <vt:lpstr>Arial</vt:lpstr>
      <vt:lpstr>Arial Black</vt:lpstr>
      <vt:lpstr>Calibri</vt:lpstr>
      <vt:lpstr>Calibri Light</vt:lpstr>
      <vt:lpstr>Montserrat Bold</vt:lpstr>
      <vt:lpstr>Office Theme</vt:lpstr>
      <vt:lpstr>1_Office Theme</vt:lpstr>
      <vt:lpstr>2_Office Theme</vt:lpstr>
      <vt:lpstr>PowerPoint Presentation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5 : ERD Mapping to Tables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3: ERD to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Fawzy</dc:creator>
  <cp:lastModifiedBy>Said Fawzy</cp:lastModifiedBy>
  <cp:revision>13</cp:revision>
  <dcterms:created xsi:type="dcterms:W3CDTF">2025-11-09T07:43:58Z</dcterms:created>
  <dcterms:modified xsi:type="dcterms:W3CDTF">2025-11-10T06:44:03Z</dcterms:modified>
</cp:coreProperties>
</file>